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9" r:id="rId2"/>
    <p:sldId id="262" r:id="rId3"/>
    <p:sldId id="285" r:id="rId4"/>
    <p:sldId id="261" r:id="rId5"/>
    <p:sldId id="287" r:id="rId6"/>
    <p:sldId id="289" r:id="rId7"/>
    <p:sldId id="290" r:id="rId8"/>
    <p:sldId id="298" r:id="rId9"/>
    <p:sldId id="286" r:id="rId10"/>
    <p:sldId id="263" r:id="rId11"/>
    <p:sldId id="264" r:id="rId12"/>
    <p:sldId id="291" r:id="rId13"/>
    <p:sldId id="292" r:id="rId14"/>
    <p:sldId id="293" r:id="rId15"/>
    <p:sldId id="273" r:id="rId16"/>
    <p:sldId id="265" r:id="rId17"/>
    <p:sldId id="294" r:id="rId18"/>
    <p:sldId id="295" r:id="rId19"/>
    <p:sldId id="276" r:id="rId20"/>
    <p:sldId id="296" r:id="rId21"/>
    <p:sldId id="297" r:id="rId22"/>
    <p:sldId id="283" r:id="rId2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." initials="Д." lastIdx="1" clrIdx="0">
    <p:extLst>
      <p:ext uri="{19B8F6BF-5375-455C-9EA6-DF929625EA0E}">
        <p15:presenceInfo xmlns:p15="http://schemas.microsoft.com/office/powerpoint/2012/main" userId="f6b153ad181b17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CF8EF"/>
    <a:srgbClr val="26262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7" autoAdjust="0"/>
  </p:normalViewPr>
  <p:slideViewPr>
    <p:cSldViewPr snapToGrid="0">
      <p:cViewPr varScale="1">
        <p:scale>
          <a:sx n="111" d="100"/>
          <a:sy n="111" d="100"/>
        </p:scale>
        <p:origin x="456" y="7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4C6180-C4D7-44EB-91C2-F2986497964A}" type="datetime1">
              <a:rPr lang="ru-RU" smtClean="0"/>
              <a:t>20.01.2023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CD50D-2287-4053-9796-500DFA5D700B}" type="datetime1">
              <a:rPr lang="ru-RU" smtClean="0"/>
              <a:pPr/>
              <a:t>20.01.2023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4120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761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46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516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327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223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668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09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5577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83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163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11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cxnSp>
        <p:nvCxnSpPr>
          <p:cNvPr id="5" name="Прямая соединительная линия 4" descr="Разделитель титульного слайда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Логотип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 маркера-изображения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1" name="Восьмиугольник 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5" name="Номер слайда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Полилиния: Фигура 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7" name="Полилиния: Фигура 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8" name="Полилиния: Фигура 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9" name="Полилиния: Фигура 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30" name="Полилиния: Фигура 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31" name="Полилиния: Фигура 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32" name="Полилиния: Фигура 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38" name="Рисунок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9" name="Рисунок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0" name="Рисунок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овой проду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Полилиния: Фигура 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Полилиния: Фигура 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Скругленный прямоугольник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45" name="Скругленный прямоугольник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46" name="Прямоугольник: Скругленные углы 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47" name="Скругленный прямоугольник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48" name="Скругленный прямоугольник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Сюда можно добавить выделенный текст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, маркеры-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200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20" name="Рисунок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Заголовок раздела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Заголовок раздела</a:t>
            </a:r>
          </a:p>
        </p:txBody>
      </p:sp>
      <p:sp>
        <p:nvSpPr>
          <p:cNvPr id="28" name="Текст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Заголовок раздела</a:t>
            </a:r>
          </a:p>
        </p:txBody>
      </p:sp>
      <p:sp>
        <p:nvSpPr>
          <p:cNvPr id="48" name="Полилиния: Фигура 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7" name="Полилиния: Фигура 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Полилиния: Фигура 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3" name="Полилиния: Фигура 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Текст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9057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32" name="Текст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54076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 rtl="0"/>
            <a:r>
              <a:rPr lang="ru-RU" noProof="0" dirty="0"/>
              <a:t>3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,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Название раздела 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2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cxnSp>
        <p:nvCxnSpPr>
          <p:cNvPr id="15" name="Прямая со стрелкой 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4" name="Текст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9" name="Текст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Название элемента</a:t>
            </a:r>
          </a:p>
        </p:txBody>
      </p:sp>
      <p:sp>
        <p:nvSpPr>
          <p:cNvPr id="50" name="Текст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месяц, год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Рисунок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0" name="Рисунок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Полилиния: Фигура 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4" name="Полилиния: Фигура 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3" name="Полилиния: Фигура 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Надпись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ru-RU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: Фигура 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олилиния: Фигура 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Полилиния: Фигура 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, без графи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Спасибо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lnSpc>
                <a:spcPct val="70000"/>
              </a:lnSpc>
              <a:defRPr sz="55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Контактный номер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Электронная почта или контакт в социальной сети</a:t>
            </a:r>
          </a:p>
        </p:txBody>
      </p:sp>
      <p:sp>
        <p:nvSpPr>
          <p:cNvPr id="8" name="Рисунок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Логотип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Адрес веб-сайта</a:t>
            </a:r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ое изображение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Надпись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ru-RU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Полилиния: Фигура 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Полилиния: Фигура 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-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Овал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5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Рисунок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3" name="Рисунок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4" name="Рисунок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5" name="Рисунок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маркера-изображения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вал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Рисунок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8" name="Рисунок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9" name="Рисунок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1" name="Восьмиугольник 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5" name="Номер слайда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Восьмиугольник 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ru-RU" sz="1200" noProof="0" dirty="0">
                <a:solidFill>
                  <a:schemeClr val="tx2"/>
                </a:solidFill>
                <a:latin typeface="+mj-lt"/>
              </a:rPr>
              <a:t>Ваш логотип или название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jf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67000">
              <a:schemeClr val="tx2">
                <a:alpha val="53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Mutual</a:t>
            </a:r>
            <a:br>
              <a:rPr lang="en-US" dirty="0"/>
            </a:br>
            <a:r>
              <a:rPr lang="en-US" dirty="0"/>
              <a:t>Meter</a:t>
            </a:r>
            <a:endParaRPr lang="ru-RU" dirty="0"/>
          </a:p>
        </p:txBody>
      </p:sp>
      <p:cxnSp>
        <p:nvCxnSpPr>
          <p:cNvPr id="15" name="Прямая соединительная линия 14" descr="Разделитель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Authors: {Semen </a:t>
            </a:r>
            <a:r>
              <a:rPr lang="en-US" dirty="0" err="1"/>
              <a:t>Karpin</a:t>
            </a:r>
            <a:r>
              <a:rPr lang="en-US" dirty="0"/>
              <a:t>, Dmitriy </a:t>
            </a:r>
            <a:r>
              <a:rPr lang="en-US" dirty="0" err="1"/>
              <a:t>Lukiyanov</a:t>
            </a:r>
            <a:r>
              <a:rPr lang="en-US" dirty="0"/>
              <a:t>}</a:t>
            </a:r>
            <a:endParaRPr lang="ru-RU" dirty="0"/>
          </a:p>
        </p:txBody>
      </p:sp>
      <p:grpSp>
        <p:nvGrpSpPr>
          <p:cNvPr id="34" name="Группа 33" title="геометрическая фигура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11522BE-44F8-987D-338E-C7BBC42E4B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404" b="3404"/>
          <a:stretch>
            <a:fillRect/>
          </a:stretch>
        </p:blipFill>
        <p:spPr>
          <a:xfrm>
            <a:off x="7697509" y="2731012"/>
            <a:ext cx="2079485" cy="1089254"/>
          </a:xfrm>
        </p:spPr>
      </p:pic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Технологии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dirty="0"/>
              <a:t>Python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ru-RU" dirty="0"/>
              <a:t>Игра написана целиком на языке </a:t>
            </a:r>
            <a:r>
              <a:rPr lang="en-US" dirty="0"/>
              <a:t>Python</a:t>
            </a:r>
            <a:r>
              <a:rPr lang="ru-RU" dirty="0"/>
              <a:t>.</a:t>
            </a:r>
          </a:p>
        </p:txBody>
      </p:sp>
      <p:cxnSp>
        <p:nvCxnSpPr>
          <p:cNvPr id="75" name="Прямая соединительная линия 74" descr="Первый разделитель на слайде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075" y="4688111"/>
            <a:ext cx="2160588" cy="1388223"/>
          </a:xfrm>
        </p:spPr>
        <p:txBody>
          <a:bodyPr rtlCol="0"/>
          <a:lstStyle/>
          <a:p>
            <a:pPr rtl="0"/>
            <a:r>
              <a:rPr lang="ru-RU" dirty="0"/>
              <a:t>Для совместной работы была применена система контроля версий </a:t>
            </a:r>
            <a:r>
              <a:rPr lang="en-US" dirty="0"/>
              <a:t>Git.</a:t>
            </a:r>
            <a:r>
              <a:rPr lang="ru-RU" dirty="0"/>
              <a:t> А исходный код выложен на </a:t>
            </a:r>
            <a:r>
              <a:rPr lang="en-US" dirty="0" err="1"/>
              <a:t>Github</a:t>
            </a:r>
            <a:r>
              <a:rPr lang="en-US" dirty="0"/>
              <a:t>.</a:t>
            </a:r>
            <a:endParaRPr lang="ru-RU" dirty="0"/>
          </a:p>
        </p:txBody>
      </p:sp>
      <p:cxnSp>
        <p:nvCxnSpPr>
          <p:cNvPr id="77" name="Прямая соединительная линия 76" descr="Второй разделитель на слайде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US" dirty="0" err="1"/>
              <a:t>Pygame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 dirty="0"/>
              <a:t>Для взаимодействия с пользователем была применена библиотека </a:t>
            </a:r>
            <a:r>
              <a:rPr lang="en-US" dirty="0" err="1"/>
              <a:t>pygame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r>
              <a:rPr lang="en-US" dirty="0"/>
              <a:t>3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4B1BD03-A8F0-2DE8-3572-7C3825655D2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E937B72-E2FC-76DA-B743-47A335415E6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/>
          <a:srcRect t="-4909" b="4370"/>
          <a:stretch/>
        </p:blipFill>
        <p:spPr>
          <a:xfrm>
            <a:off x="1086454" y="2271253"/>
            <a:ext cx="854075" cy="940914"/>
          </a:xfr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8E147E0-5D93-4604-A4A7-AEB7AE55CCF3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A4A4398-4A5E-D9E5-65F3-6BC171F9FC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58" r="30558"/>
          <a:stretch/>
        </p:blipFill>
        <p:spPr>
          <a:xfrm>
            <a:off x="7606701" y="0"/>
            <a:ext cx="4585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6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Python</a:t>
            </a:r>
            <a:endParaRPr lang="ru-RU" dirty="0"/>
          </a:p>
        </p:txBody>
      </p:sp>
      <p:pic>
        <p:nvPicPr>
          <p:cNvPr id="71" name="Рисунок 70" descr="ссылка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Система классов</a:t>
            </a:r>
          </a:p>
        </p:txBody>
      </p:sp>
      <p:sp>
        <p:nvSpPr>
          <p:cNvPr id="78" name="Текст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 rtlCol="0"/>
          <a:lstStyle/>
          <a:p>
            <a:pPr rtl="0"/>
            <a:r>
              <a:rPr lang="ru-RU" dirty="0"/>
              <a:t>Связанная система классов для контроля элементов игры</a:t>
            </a:r>
          </a:p>
        </p:txBody>
      </p:sp>
      <p:cxnSp>
        <p:nvCxnSpPr>
          <p:cNvPr id="79" name="Прямая соединительная линия 78" descr="Первый разделитель на слайде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3" y="293376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Вычисления физики игры</a:t>
            </a:r>
          </a:p>
        </p:txBody>
      </p:sp>
      <p:sp>
        <p:nvSpPr>
          <p:cNvPr id="76" name="Текст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804285" cy="720000"/>
          </a:xfrm>
        </p:spPr>
        <p:txBody>
          <a:bodyPr rtlCol="0"/>
          <a:lstStyle/>
          <a:p>
            <a:pPr rtl="0"/>
            <a:r>
              <a:rPr lang="ru-RU" dirty="0"/>
              <a:t>Вычисления скорости, координат, начисления очков были написаны на языке </a:t>
            </a:r>
            <a:r>
              <a:rPr lang="en-US" dirty="0"/>
              <a:t>Python</a:t>
            </a:r>
            <a:endParaRPr lang="ru-RU" dirty="0"/>
          </a:p>
        </p:txBody>
      </p:sp>
      <p:cxnSp>
        <p:nvCxnSpPr>
          <p:cNvPr id="80" name="Прямая соединительная линия 79" descr="Второй разделитель на слайде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Рисунок 74" descr="сеть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59055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Система хранения данных</a:t>
            </a:r>
          </a:p>
        </p:txBody>
      </p:sp>
      <p:sp>
        <p:nvSpPr>
          <p:cNvPr id="77" name="Текст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974705"/>
            <a:ext cx="2378687" cy="720000"/>
          </a:xfrm>
        </p:spPr>
        <p:txBody>
          <a:bodyPr rtlCol="0"/>
          <a:lstStyle/>
          <a:p>
            <a:pPr rtl="0"/>
            <a:r>
              <a:rPr lang="ru-RU" dirty="0"/>
              <a:t>Данные пользователя хранятся в файлах типа </a:t>
            </a:r>
            <a:r>
              <a:rPr lang="en-US" dirty="0" err="1"/>
              <a:t>json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18366C-14F9-6A8F-6465-927304163E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1" t="8820" r="28040" b="4644"/>
          <a:stretch/>
        </p:blipFill>
        <p:spPr>
          <a:xfrm>
            <a:off x="0" y="0"/>
            <a:ext cx="6312310" cy="6858000"/>
          </a:xfrm>
          <a:prstGeom prst="rect">
            <a:avLst/>
          </a:prstGeom>
        </p:spPr>
      </p:pic>
      <p:sp>
        <p:nvSpPr>
          <p:cNvPr id="21" name="Рисунок 15" descr="Игровой контроллер">
            <a:extLst>
              <a:ext uri="{FF2B5EF4-FFF2-40B4-BE49-F238E27FC236}">
                <a16:creationId xmlns:a16="http://schemas.microsoft.com/office/drawing/2014/main" id="{14BA4DEF-A305-B838-FCA7-45C685230C55}"/>
              </a:ext>
            </a:extLst>
          </p:cNvPr>
          <p:cNvSpPr/>
          <p:nvPr/>
        </p:nvSpPr>
        <p:spPr>
          <a:xfrm>
            <a:off x="7350594" y="3365764"/>
            <a:ext cx="802247" cy="533400"/>
          </a:xfrm>
          <a:custGeom>
            <a:avLst/>
            <a:gdLst>
              <a:gd name="connsiteX0" fmla="*/ 639249 w 802247"/>
              <a:gd name="connsiteY0" fmla="*/ 257175 h 533400"/>
              <a:gd name="connsiteX1" fmla="*/ 610674 w 802247"/>
              <a:gd name="connsiteY1" fmla="*/ 228600 h 533400"/>
              <a:gd name="connsiteX2" fmla="*/ 639249 w 802247"/>
              <a:gd name="connsiteY2" fmla="*/ 200025 h 533400"/>
              <a:gd name="connsiteX3" fmla="*/ 667824 w 802247"/>
              <a:gd name="connsiteY3" fmla="*/ 228600 h 533400"/>
              <a:gd name="connsiteX4" fmla="*/ 639249 w 802247"/>
              <a:gd name="connsiteY4" fmla="*/ 257175 h 533400"/>
              <a:gd name="connsiteX5" fmla="*/ 582099 w 802247"/>
              <a:gd name="connsiteY5" fmla="*/ 314325 h 533400"/>
              <a:gd name="connsiteX6" fmla="*/ 553524 w 802247"/>
              <a:gd name="connsiteY6" fmla="*/ 285750 h 533400"/>
              <a:gd name="connsiteX7" fmla="*/ 582099 w 802247"/>
              <a:gd name="connsiteY7" fmla="*/ 257175 h 533400"/>
              <a:gd name="connsiteX8" fmla="*/ 610674 w 802247"/>
              <a:gd name="connsiteY8" fmla="*/ 285750 h 533400"/>
              <a:gd name="connsiteX9" fmla="*/ 582099 w 802247"/>
              <a:gd name="connsiteY9" fmla="*/ 314325 h 533400"/>
              <a:gd name="connsiteX10" fmla="*/ 524949 w 802247"/>
              <a:gd name="connsiteY10" fmla="*/ 257175 h 533400"/>
              <a:gd name="connsiteX11" fmla="*/ 496374 w 802247"/>
              <a:gd name="connsiteY11" fmla="*/ 228600 h 533400"/>
              <a:gd name="connsiteX12" fmla="*/ 524949 w 802247"/>
              <a:gd name="connsiteY12" fmla="*/ 200025 h 533400"/>
              <a:gd name="connsiteX13" fmla="*/ 553524 w 802247"/>
              <a:gd name="connsiteY13" fmla="*/ 228600 h 533400"/>
              <a:gd name="connsiteX14" fmla="*/ 524949 w 802247"/>
              <a:gd name="connsiteY14" fmla="*/ 257175 h 533400"/>
              <a:gd name="connsiteX15" fmla="*/ 582099 w 802247"/>
              <a:gd name="connsiteY15" fmla="*/ 142875 h 533400"/>
              <a:gd name="connsiteX16" fmla="*/ 610674 w 802247"/>
              <a:gd name="connsiteY16" fmla="*/ 171450 h 533400"/>
              <a:gd name="connsiteX17" fmla="*/ 582099 w 802247"/>
              <a:gd name="connsiteY17" fmla="*/ 200025 h 533400"/>
              <a:gd name="connsiteX18" fmla="*/ 553524 w 802247"/>
              <a:gd name="connsiteY18" fmla="*/ 171450 h 533400"/>
              <a:gd name="connsiteX19" fmla="*/ 582099 w 802247"/>
              <a:gd name="connsiteY19" fmla="*/ 142875 h 533400"/>
              <a:gd name="connsiteX20" fmla="*/ 277299 w 802247"/>
              <a:gd name="connsiteY20" fmla="*/ 247650 h 533400"/>
              <a:gd name="connsiteX21" fmla="*/ 239199 w 802247"/>
              <a:gd name="connsiteY21" fmla="*/ 247650 h 533400"/>
              <a:gd name="connsiteX22" fmla="*/ 239199 w 802247"/>
              <a:gd name="connsiteY22" fmla="*/ 285750 h 533400"/>
              <a:gd name="connsiteX23" fmla="*/ 220149 w 802247"/>
              <a:gd name="connsiteY23" fmla="*/ 304800 h 533400"/>
              <a:gd name="connsiteX24" fmla="*/ 201099 w 802247"/>
              <a:gd name="connsiteY24" fmla="*/ 285750 h 533400"/>
              <a:gd name="connsiteX25" fmla="*/ 201099 w 802247"/>
              <a:gd name="connsiteY25" fmla="*/ 247650 h 533400"/>
              <a:gd name="connsiteX26" fmla="*/ 162999 w 802247"/>
              <a:gd name="connsiteY26" fmla="*/ 247650 h 533400"/>
              <a:gd name="connsiteX27" fmla="*/ 143949 w 802247"/>
              <a:gd name="connsiteY27" fmla="*/ 228600 h 533400"/>
              <a:gd name="connsiteX28" fmla="*/ 162999 w 802247"/>
              <a:gd name="connsiteY28" fmla="*/ 209550 h 533400"/>
              <a:gd name="connsiteX29" fmla="*/ 201099 w 802247"/>
              <a:gd name="connsiteY29" fmla="*/ 209550 h 533400"/>
              <a:gd name="connsiteX30" fmla="*/ 201099 w 802247"/>
              <a:gd name="connsiteY30" fmla="*/ 171450 h 533400"/>
              <a:gd name="connsiteX31" fmla="*/ 220149 w 802247"/>
              <a:gd name="connsiteY31" fmla="*/ 152400 h 533400"/>
              <a:gd name="connsiteX32" fmla="*/ 239199 w 802247"/>
              <a:gd name="connsiteY32" fmla="*/ 171450 h 533400"/>
              <a:gd name="connsiteX33" fmla="*/ 239199 w 802247"/>
              <a:gd name="connsiteY33" fmla="*/ 209550 h 533400"/>
              <a:gd name="connsiteX34" fmla="*/ 277299 w 802247"/>
              <a:gd name="connsiteY34" fmla="*/ 209550 h 533400"/>
              <a:gd name="connsiteX35" fmla="*/ 296349 w 802247"/>
              <a:gd name="connsiteY35" fmla="*/ 228600 h 533400"/>
              <a:gd name="connsiteX36" fmla="*/ 277299 w 802247"/>
              <a:gd name="connsiteY36" fmla="*/ 247650 h 533400"/>
              <a:gd name="connsiteX37" fmla="*/ 620199 w 802247"/>
              <a:gd name="connsiteY37" fmla="*/ 0 h 533400"/>
              <a:gd name="connsiteX38" fmla="*/ 401124 w 802247"/>
              <a:gd name="connsiteY38" fmla="*/ 57150 h 533400"/>
              <a:gd name="connsiteX39" fmla="*/ 182049 w 802247"/>
              <a:gd name="connsiteY39" fmla="*/ 0 h 533400"/>
              <a:gd name="connsiteX40" fmla="*/ 67749 w 802247"/>
              <a:gd name="connsiteY40" fmla="*/ 533400 h 533400"/>
              <a:gd name="connsiteX41" fmla="*/ 401124 w 802247"/>
              <a:gd name="connsiteY41" fmla="*/ 400050 h 533400"/>
              <a:gd name="connsiteX42" fmla="*/ 734499 w 802247"/>
              <a:gd name="connsiteY42" fmla="*/ 533400 h 533400"/>
              <a:gd name="connsiteX43" fmla="*/ 620199 w 802247"/>
              <a:gd name="connsiteY4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02247" h="533400">
                <a:moveTo>
                  <a:pt x="639249" y="257175"/>
                </a:moveTo>
                <a:cubicBezTo>
                  <a:pt x="623056" y="257175"/>
                  <a:pt x="610674" y="244793"/>
                  <a:pt x="610674" y="228600"/>
                </a:cubicBezTo>
                <a:cubicBezTo>
                  <a:pt x="610674" y="212408"/>
                  <a:pt x="623056" y="200025"/>
                  <a:pt x="639249" y="200025"/>
                </a:cubicBezTo>
                <a:cubicBezTo>
                  <a:pt x="655441" y="200025"/>
                  <a:pt x="667824" y="212408"/>
                  <a:pt x="667824" y="228600"/>
                </a:cubicBezTo>
                <a:cubicBezTo>
                  <a:pt x="667824" y="244793"/>
                  <a:pt x="655441" y="257175"/>
                  <a:pt x="639249" y="257175"/>
                </a:cubicBezTo>
                <a:close/>
                <a:moveTo>
                  <a:pt x="582099" y="314325"/>
                </a:moveTo>
                <a:cubicBezTo>
                  <a:pt x="565906" y="314325"/>
                  <a:pt x="553524" y="301943"/>
                  <a:pt x="553524" y="285750"/>
                </a:cubicBezTo>
                <a:cubicBezTo>
                  <a:pt x="553524" y="269558"/>
                  <a:pt x="565906" y="257175"/>
                  <a:pt x="582099" y="257175"/>
                </a:cubicBezTo>
                <a:cubicBezTo>
                  <a:pt x="598291" y="257175"/>
                  <a:pt x="610674" y="269558"/>
                  <a:pt x="610674" y="285750"/>
                </a:cubicBezTo>
                <a:cubicBezTo>
                  <a:pt x="610674" y="301943"/>
                  <a:pt x="598291" y="314325"/>
                  <a:pt x="582099" y="314325"/>
                </a:cubicBezTo>
                <a:close/>
                <a:moveTo>
                  <a:pt x="524949" y="257175"/>
                </a:moveTo>
                <a:cubicBezTo>
                  <a:pt x="508756" y="257175"/>
                  <a:pt x="496374" y="244793"/>
                  <a:pt x="496374" y="228600"/>
                </a:cubicBezTo>
                <a:cubicBezTo>
                  <a:pt x="496374" y="212408"/>
                  <a:pt x="508756" y="200025"/>
                  <a:pt x="524949" y="200025"/>
                </a:cubicBezTo>
                <a:cubicBezTo>
                  <a:pt x="541141" y="200025"/>
                  <a:pt x="553524" y="212408"/>
                  <a:pt x="553524" y="228600"/>
                </a:cubicBezTo>
                <a:cubicBezTo>
                  <a:pt x="553524" y="244793"/>
                  <a:pt x="541141" y="257175"/>
                  <a:pt x="524949" y="257175"/>
                </a:cubicBezTo>
                <a:close/>
                <a:moveTo>
                  <a:pt x="582099" y="142875"/>
                </a:moveTo>
                <a:cubicBezTo>
                  <a:pt x="598291" y="142875"/>
                  <a:pt x="610674" y="155258"/>
                  <a:pt x="610674" y="171450"/>
                </a:cubicBezTo>
                <a:cubicBezTo>
                  <a:pt x="610674" y="187643"/>
                  <a:pt x="598291" y="200025"/>
                  <a:pt x="582099" y="200025"/>
                </a:cubicBezTo>
                <a:cubicBezTo>
                  <a:pt x="565906" y="200025"/>
                  <a:pt x="553524" y="187643"/>
                  <a:pt x="553524" y="171450"/>
                </a:cubicBezTo>
                <a:cubicBezTo>
                  <a:pt x="553524" y="155258"/>
                  <a:pt x="565906" y="142875"/>
                  <a:pt x="582099" y="142875"/>
                </a:cubicBezTo>
                <a:close/>
                <a:moveTo>
                  <a:pt x="277299" y="247650"/>
                </a:moveTo>
                <a:lnTo>
                  <a:pt x="239199" y="247650"/>
                </a:lnTo>
                <a:lnTo>
                  <a:pt x="239199" y="285750"/>
                </a:lnTo>
                <a:cubicBezTo>
                  <a:pt x="239199" y="296228"/>
                  <a:pt x="230626" y="304800"/>
                  <a:pt x="220149" y="304800"/>
                </a:cubicBezTo>
                <a:cubicBezTo>
                  <a:pt x="209671" y="304800"/>
                  <a:pt x="201099" y="296228"/>
                  <a:pt x="201099" y="285750"/>
                </a:cubicBezTo>
                <a:lnTo>
                  <a:pt x="201099" y="247650"/>
                </a:lnTo>
                <a:lnTo>
                  <a:pt x="162999" y="247650"/>
                </a:lnTo>
                <a:cubicBezTo>
                  <a:pt x="152521" y="247650"/>
                  <a:pt x="143949" y="239077"/>
                  <a:pt x="143949" y="228600"/>
                </a:cubicBezTo>
                <a:cubicBezTo>
                  <a:pt x="143949" y="218123"/>
                  <a:pt x="152521" y="209550"/>
                  <a:pt x="162999" y="209550"/>
                </a:cubicBezTo>
                <a:lnTo>
                  <a:pt x="201099" y="209550"/>
                </a:lnTo>
                <a:lnTo>
                  <a:pt x="201099" y="171450"/>
                </a:lnTo>
                <a:cubicBezTo>
                  <a:pt x="201099" y="160973"/>
                  <a:pt x="209671" y="152400"/>
                  <a:pt x="220149" y="152400"/>
                </a:cubicBezTo>
                <a:cubicBezTo>
                  <a:pt x="230626" y="152400"/>
                  <a:pt x="239199" y="160973"/>
                  <a:pt x="239199" y="171450"/>
                </a:cubicBezTo>
                <a:lnTo>
                  <a:pt x="239199" y="209550"/>
                </a:lnTo>
                <a:lnTo>
                  <a:pt x="277299" y="209550"/>
                </a:lnTo>
                <a:cubicBezTo>
                  <a:pt x="287776" y="209550"/>
                  <a:pt x="296349" y="218123"/>
                  <a:pt x="296349" y="228600"/>
                </a:cubicBezTo>
                <a:cubicBezTo>
                  <a:pt x="296349" y="239077"/>
                  <a:pt x="287776" y="247650"/>
                  <a:pt x="277299" y="247650"/>
                </a:cubicBezTo>
                <a:close/>
                <a:moveTo>
                  <a:pt x="620199" y="0"/>
                </a:moveTo>
                <a:cubicBezTo>
                  <a:pt x="507804" y="0"/>
                  <a:pt x="564954" y="57150"/>
                  <a:pt x="401124" y="57150"/>
                </a:cubicBezTo>
                <a:cubicBezTo>
                  <a:pt x="237294" y="57150"/>
                  <a:pt x="294444" y="0"/>
                  <a:pt x="182049" y="0"/>
                </a:cubicBezTo>
                <a:cubicBezTo>
                  <a:pt x="62034" y="0"/>
                  <a:pt x="-90366" y="533400"/>
                  <a:pt x="67749" y="533400"/>
                </a:cubicBezTo>
                <a:cubicBezTo>
                  <a:pt x="213481" y="533400"/>
                  <a:pt x="158236" y="400050"/>
                  <a:pt x="401124" y="400050"/>
                </a:cubicBezTo>
                <a:cubicBezTo>
                  <a:pt x="644011" y="400050"/>
                  <a:pt x="588766" y="533400"/>
                  <a:pt x="734499" y="533400"/>
                </a:cubicBezTo>
                <a:cubicBezTo>
                  <a:pt x="892614" y="533400"/>
                  <a:pt x="740214" y="0"/>
                  <a:pt x="620199" y="0"/>
                </a:cubicBezTo>
                <a:close/>
              </a:path>
            </a:pathLst>
          </a:custGeom>
          <a:solidFill>
            <a:schemeClr val="tx2"/>
          </a:solidFill>
          <a:ln w="952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86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71" name="Рисунок 70" descr="Подключения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Удаленная работа</a:t>
            </a:r>
          </a:p>
        </p:txBody>
      </p:sp>
      <p:sp>
        <p:nvSpPr>
          <p:cNvPr id="78" name="Текст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 rtlCol="0"/>
          <a:lstStyle/>
          <a:p>
            <a:pPr rtl="0"/>
            <a:r>
              <a:rPr lang="ru-RU" dirty="0"/>
              <a:t>Можно работать с одним кодом одновременно</a:t>
            </a:r>
          </a:p>
        </p:txBody>
      </p:sp>
      <p:cxnSp>
        <p:nvCxnSpPr>
          <p:cNvPr id="79" name="Прямая соединительная линия 78" descr="Первый разделитель на слайде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3" y="293376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Система контроля версий</a:t>
            </a:r>
          </a:p>
        </p:txBody>
      </p:sp>
      <p:sp>
        <p:nvSpPr>
          <p:cNvPr id="76" name="Текст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804285" cy="720000"/>
          </a:xfrm>
        </p:spPr>
        <p:txBody>
          <a:bodyPr rtlCol="0"/>
          <a:lstStyle/>
          <a:p>
            <a:pPr rtl="0"/>
            <a:r>
              <a:rPr lang="ru-RU" dirty="0"/>
              <a:t>Выявление конфликтов, подключение своих и чужих файлов в один большой проект</a:t>
            </a:r>
          </a:p>
        </p:txBody>
      </p:sp>
      <p:cxnSp>
        <p:nvCxnSpPr>
          <p:cNvPr id="80" name="Прямая соединительная линия 79" descr="Второй разделитель на слайде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Рисунок 74" descr="Ящик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59055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Портфолио</a:t>
            </a:r>
          </a:p>
        </p:txBody>
      </p:sp>
      <p:sp>
        <p:nvSpPr>
          <p:cNvPr id="77" name="Текст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974705"/>
            <a:ext cx="2378687" cy="720000"/>
          </a:xfrm>
        </p:spPr>
        <p:txBody>
          <a:bodyPr rtlCol="0"/>
          <a:lstStyle/>
          <a:p>
            <a:pPr rtl="0"/>
            <a:r>
              <a:rPr lang="ru-RU" dirty="0"/>
              <a:t>Игра навсегда останется у вас в портфолио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12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25DCAB-4D4B-D767-D038-3CAF904223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73" r="27198"/>
          <a:stretch/>
        </p:blipFill>
        <p:spPr>
          <a:xfrm>
            <a:off x="0" y="0"/>
            <a:ext cx="6453016" cy="6858000"/>
          </a:xfrm>
          <a:prstGeom prst="rect">
            <a:avLst/>
          </a:prstGeom>
        </p:spPr>
      </p:pic>
      <p:pic>
        <p:nvPicPr>
          <p:cNvPr id="13" name="Рисунок 12" descr="Схема ветвления">
            <a:extLst>
              <a:ext uri="{FF2B5EF4-FFF2-40B4-BE49-F238E27FC236}">
                <a16:creationId xmlns:a16="http://schemas.microsoft.com/office/drawing/2014/main" id="{29584B61-E154-CCE9-209C-6AE83E9CC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4518" y="3214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15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/>
              <a:t>Pygame</a:t>
            </a:r>
            <a:endParaRPr lang="ru-RU" dirty="0"/>
          </a:p>
        </p:txBody>
      </p:sp>
      <p:pic>
        <p:nvPicPr>
          <p:cNvPr id="71" name="Рисунок 70" descr="Голова с шестеренками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Простота интерфейса</a:t>
            </a:r>
          </a:p>
        </p:txBody>
      </p:sp>
      <p:sp>
        <p:nvSpPr>
          <p:cNvPr id="78" name="Текст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532321" cy="720000"/>
          </a:xfrm>
        </p:spPr>
        <p:txBody>
          <a:bodyPr rtlCol="0"/>
          <a:lstStyle/>
          <a:p>
            <a:pPr rtl="0"/>
            <a:r>
              <a:rPr lang="ru-RU" dirty="0"/>
              <a:t>Можно быстро разобраться в нюансах </a:t>
            </a:r>
            <a:r>
              <a:rPr lang="ru-RU" dirty="0" err="1"/>
              <a:t>библиотки</a:t>
            </a:r>
            <a:endParaRPr lang="ru-RU" dirty="0"/>
          </a:p>
        </p:txBody>
      </p:sp>
      <p:cxnSp>
        <p:nvCxnSpPr>
          <p:cNvPr id="79" name="Прямая соединительная линия 78" descr="Первый разделитель на слайде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3" y="293376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Работа с</a:t>
            </a:r>
            <a:r>
              <a:rPr lang="en-US" dirty="0"/>
              <a:t> </a:t>
            </a:r>
            <a:r>
              <a:rPr lang="en-US" dirty="0" err="1"/>
              <a:t>pygame.events</a:t>
            </a:r>
            <a:r>
              <a:rPr lang="ru-RU" dirty="0"/>
              <a:t> </a:t>
            </a:r>
          </a:p>
        </p:txBody>
      </p:sp>
      <p:sp>
        <p:nvSpPr>
          <p:cNvPr id="76" name="Текст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804285" cy="720000"/>
          </a:xfrm>
        </p:spPr>
        <p:txBody>
          <a:bodyPr rtlCol="0"/>
          <a:lstStyle/>
          <a:p>
            <a:pPr rtl="0"/>
            <a:r>
              <a:rPr lang="ru-RU" dirty="0"/>
              <a:t>Отслеживание кликов мыши и нажатия клавиш.</a:t>
            </a:r>
          </a:p>
        </p:txBody>
      </p:sp>
      <p:cxnSp>
        <p:nvCxnSpPr>
          <p:cNvPr id="80" name="Прямая соединительная линия 79" descr="Второй разделитель на слайде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Рисунок 74" descr="Кости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59055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Работа с </a:t>
            </a:r>
            <a:r>
              <a:rPr lang="en-US" dirty="0"/>
              <a:t>collides</a:t>
            </a:r>
            <a:endParaRPr lang="ru-RU" dirty="0"/>
          </a:p>
        </p:txBody>
      </p:sp>
      <p:sp>
        <p:nvSpPr>
          <p:cNvPr id="77" name="Текст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974705"/>
            <a:ext cx="2378687" cy="720000"/>
          </a:xfrm>
        </p:spPr>
        <p:txBody>
          <a:bodyPr rtlCol="0"/>
          <a:lstStyle/>
          <a:p>
            <a:pPr rtl="0"/>
            <a:r>
              <a:rPr lang="ru-RU" dirty="0"/>
              <a:t>Отслеживание пересечений координат объектов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13</a:t>
            </a:fld>
            <a:endParaRPr lang="ru-RU" dirty="0"/>
          </a:p>
        </p:txBody>
      </p:sp>
      <p:pic>
        <p:nvPicPr>
          <p:cNvPr id="13" name="Рисунок 12" descr="Попасть в яблочко">
            <a:extLst>
              <a:ext uri="{FF2B5EF4-FFF2-40B4-BE49-F238E27FC236}">
                <a16:creationId xmlns:a16="http://schemas.microsoft.com/office/drawing/2014/main" id="{29584B61-E154-CCE9-209C-6AE83E9CC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94518" y="3214229"/>
            <a:ext cx="914400" cy="914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5A8FEC-A32B-F67E-6357-C2B7F2194C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77" r="62473" b="3527"/>
          <a:stretch/>
        </p:blipFill>
        <p:spPr>
          <a:xfrm>
            <a:off x="0" y="-6057"/>
            <a:ext cx="6271404" cy="690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65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9600" dirty="0"/>
              <a:t>Реализация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05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Временная шкала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ru-RU" dirty="0"/>
              <a:t>Наш план действий</a:t>
            </a:r>
          </a:p>
          <a:p>
            <a:pPr rtl="0"/>
            <a:endParaRPr lang="ru-RU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2882" y="2420352"/>
            <a:ext cx="1793875" cy="561975"/>
          </a:xfrm>
          <a:ln>
            <a:noFill/>
          </a:ln>
        </p:spPr>
        <p:txBody>
          <a:bodyPr rtlCol="0"/>
          <a:lstStyle/>
          <a:p>
            <a:pPr rtl="0"/>
            <a:r>
              <a:rPr lang="ru-RU" dirty="0"/>
              <a:t>Старт разработки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1" name="Прямая со стрелкой 70" title="Линии событий временной шкалы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 73" title="Линии событий временной шкалы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Текст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707759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Подробный план действий</a:t>
            </a:r>
          </a:p>
        </p:txBody>
      </p:sp>
      <p:sp>
        <p:nvSpPr>
          <p:cNvPr id="60" name="Текст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8" y="2189999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Подогнать код под план</a:t>
            </a:r>
          </a:p>
        </p:txBody>
      </p:sp>
      <p:cxnSp>
        <p:nvCxnSpPr>
          <p:cNvPr id="72" name="Прямая со стрелкой 71" title="Линии событий временной шкалы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 74" title="Линии событий временной шкалы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Текст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080379" y="4994301"/>
            <a:ext cx="2412000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Минимальный функционал</a:t>
            </a:r>
          </a:p>
        </p:txBody>
      </p:sp>
      <p:cxnSp>
        <p:nvCxnSpPr>
          <p:cNvPr id="76" name="Прямая со стрелкой 75" title="Линии событий временной шкалы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Текст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1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Создать </a:t>
            </a:r>
            <a:r>
              <a:rPr lang="ru-RU" dirty="0" err="1"/>
              <a:t>ехе</a:t>
            </a:r>
            <a:r>
              <a:rPr lang="ru-RU" dirty="0"/>
              <a:t> файл</a:t>
            </a:r>
          </a:p>
        </p:txBody>
      </p:sp>
      <p:cxnSp>
        <p:nvCxnSpPr>
          <p:cNvPr id="73" name="Прямая со стрелкой 72" title="Линии событий временной шкалы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Текст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10155243" y="2337007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Сдача проекта</a:t>
            </a:r>
          </a:p>
        </p:txBody>
      </p:sp>
      <p:grpSp>
        <p:nvGrpSpPr>
          <p:cNvPr id="33" name="Группа 32" title="Линии месяцев временной шкалы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-69383" y="3701723"/>
            <a:ext cx="11546441" cy="252352"/>
            <a:chOff x="-69383" y="3701723"/>
            <a:chExt cx="11546441" cy="252352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cxnSpLocks/>
            </p:cNvCxnSpPr>
            <p:nvPr/>
          </p:nvCxnSpPr>
          <p:spPr>
            <a:xfrm>
              <a:off x="-69383" y="3701723"/>
              <a:ext cx="1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smtClean="0"/>
              <a:pPr rtl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Про систему классов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/>
              <a:t>Для более читаемого кода и простоты разработки мы разделили код на 3 части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sz="1200" dirty="0"/>
              <a:t>UI </a:t>
            </a:r>
            <a:r>
              <a:rPr lang="ru-RU" sz="1200" dirty="0"/>
              <a:t>часть – работа с событиями пользователя</a:t>
            </a:r>
          </a:p>
          <a:p>
            <a:pPr rtl="0"/>
            <a:r>
              <a:rPr lang="en-US" sz="1200" dirty="0"/>
              <a:t>Python </a:t>
            </a:r>
            <a:r>
              <a:rPr lang="ru-RU" sz="1200" dirty="0"/>
              <a:t>часть – работа с вычислениями физики игры</a:t>
            </a:r>
          </a:p>
          <a:p>
            <a:pPr rtl="0"/>
            <a:r>
              <a:rPr lang="en-US" sz="1200" dirty="0" err="1"/>
              <a:t>Pygame</a:t>
            </a:r>
            <a:r>
              <a:rPr lang="en-US" sz="1200" dirty="0"/>
              <a:t> </a:t>
            </a:r>
            <a:r>
              <a:rPr lang="ru-RU" sz="1200" dirty="0"/>
              <a:t>часть – часть отвечающая за ресурсы игры</a:t>
            </a:r>
          </a:p>
          <a:p>
            <a:pPr marL="0" indent="0" rtl="0">
              <a:buNone/>
            </a:pPr>
            <a:endParaRPr lang="ru-RU" sz="1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339E49-1EA2-55CE-5111-D28D0CE5F4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38" t="37120" r="-185" b="14801"/>
          <a:stretch/>
        </p:blipFill>
        <p:spPr>
          <a:xfrm>
            <a:off x="4236138" y="1919597"/>
            <a:ext cx="6069121" cy="3180337"/>
          </a:xfrm>
        </p:spPr>
      </p:pic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Про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951603" cy="3609781"/>
          </a:xfrm>
        </p:spPr>
        <p:txBody>
          <a:bodyPr rtlCol="0"/>
          <a:lstStyle/>
          <a:p>
            <a:pPr rtl="0"/>
            <a:r>
              <a:rPr lang="ru-RU" dirty="0"/>
              <a:t>Мы решили пользоваться разными ветками и всегда держать рабочую версию в ветке </a:t>
            </a:r>
            <a:r>
              <a:rPr lang="en-US" dirty="0"/>
              <a:t>master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7AB669-0F3B-6313-107F-A44F9BDB06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0833" r="10833"/>
          <a:stretch/>
        </p:blipFill>
        <p:spPr/>
      </p:pic>
    </p:spTree>
    <p:extLst>
      <p:ext uri="{BB962C8B-B14F-4D97-AF65-F5344CB8AC3E}">
        <p14:creationId xmlns:p14="http://schemas.microsoft.com/office/powerpoint/2010/main" val="811806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9600" dirty="0"/>
              <a:t>Команда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48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Команда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5884" y="3653744"/>
            <a:ext cx="1800000" cy="503229"/>
          </a:xfrm>
        </p:spPr>
        <p:txBody>
          <a:bodyPr rtlCol="0"/>
          <a:lstStyle/>
          <a:p>
            <a:pPr rtl="0"/>
            <a:r>
              <a:rPr lang="ru-RU" dirty="0"/>
              <a:t>Дмитрий </a:t>
            </a:r>
            <a:r>
              <a:rPr lang="en-US" dirty="0"/>
              <a:t>(</a:t>
            </a:r>
            <a:r>
              <a:rPr lang="en-US" dirty="0" err="1"/>
              <a:t>niotu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ru-RU" dirty="0" err="1"/>
              <a:t>Лукиянов</a:t>
            </a:r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886" y="4232734"/>
            <a:ext cx="1800000" cy="900000"/>
          </a:xfrm>
        </p:spPr>
        <p:txBody>
          <a:bodyPr rtlCol="0"/>
          <a:lstStyle/>
          <a:p>
            <a:pPr rtl="0"/>
            <a:r>
              <a:rPr lang="en-US" dirty="0"/>
              <a:t>Product manager </a:t>
            </a:r>
          </a:p>
          <a:p>
            <a:pPr rtl="0"/>
            <a:r>
              <a:rPr lang="en-US" dirty="0"/>
              <a:t>Programmer</a:t>
            </a:r>
          </a:p>
          <a:p>
            <a:pPr rtl="0"/>
            <a:r>
              <a:rPr lang="en-US" dirty="0"/>
              <a:t>Game designer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71399" y="3652973"/>
            <a:ext cx="1800000" cy="504000"/>
          </a:xfrm>
        </p:spPr>
        <p:txBody>
          <a:bodyPr rtlCol="0"/>
          <a:lstStyle/>
          <a:p>
            <a:pPr rtl="0"/>
            <a:r>
              <a:rPr lang="ru-RU" dirty="0"/>
              <a:t>Семён (</a:t>
            </a:r>
            <a:r>
              <a:rPr lang="en-US" dirty="0"/>
              <a:t>SUPER-PAU) </a:t>
            </a:r>
            <a:r>
              <a:rPr lang="ru-RU" dirty="0"/>
              <a:t>Карпин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10F237AA-E0DD-411E-9819-EFF84C221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1402" y="4231963"/>
            <a:ext cx="1800000" cy="900000"/>
          </a:xfrm>
        </p:spPr>
        <p:txBody>
          <a:bodyPr rtlCol="0"/>
          <a:lstStyle/>
          <a:p>
            <a:pPr rtl="0"/>
            <a:r>
              <a:rPr lang="en-US" dirty="0"/>
              <a:t>Programmer</a:t>
            </a:r>
          </a:p>
          <a:p>
            <a:pPr rtl="0"/>
            <a:r>
              <a:rPr lang="en-US" dirty="0"/>
              <a:t>Artist</a:t>
            </a:r>
          </a:p>
          <a:p>
            <a:pPr rtl="0"/>
            <a:r>
              <a:rPr lang="en-US" dirty="0"/>
              <a:t>Game Designer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19</a:t>
            </a:fld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EF67B92-6A04-38D0-B7B5-8910CD26641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/>
          <a:srcRect l="8" t="8780" r="-8" b="35037"/>
          <a:stretch/>
        </p:blipFill>
        <p:spPr>
          <a:xfrm>
            <a:off x="2648355" y="2058086"/>
            <a:ext cx="1515058" cy="1513102"/>
          </a:xfr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0F36F28-1EA2-7F03-755C-B550B0FF651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/>
          <a:srcRect/>
          <a:stretch>
            <a:fillRect/>
          </a:stretch>
        </p:blipFill>
        <p:spPr>
          <a:xfrm>
            <a:off x="8309720" y="2058086"/>
            <a:ext cx="1523358" cy="1523358"/>
          </a:xfrm>
        </p:spPr>
      </p:pic>
      <p:sp>
        <p:nvSpPr>
          <p:cNvPr id="56" name="Прямоугольный треугольник 55">
            <a:extLst>
              <a:ext uri="{FF2B5EF4-FFF2-40B4-BE49-F238E27FC236}">
                <a16:creationId xmlns:a16="http://schemas.microsoft.com/office/drawing/2014/main" id="{E2B6BF59-D6E6-CC22-F578-D071C21FC72A}"/>
              </a:ext>
            </a:extLst>
          </p:cNvPr>
          <p:cNvSpPr/>
          <p:nvPr/>
        </p:nvSpPr>
        <p:spPr>
          <a:xfrm>
            <a:off x="0" y="4896467"/>
            <a:ext cx="4546121" cy="195819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ый треугольник 57">
            <a:extLst>
              <a:ext uri="{FF2B5EF4-FFF2-40B4-BE49-F238E27FC236}">
                <a16:creationId xmlns:a16="http://schemas.microsoft.com/office/drawing/2014/main" id="{0FF42FA5-4592-5983-4B68-D2F3BE12F163}"/>
              </a:ext>
            </a:extLst>
          </p:cNvPr>
          <p:cNvSpPr/>
          <p:nvPr/>
        </p:nvSpPr>
        <p:spPr>
          <a:xfrm rot="10800000">
            <a:off x="7645879" y="0"/>
            <a:ext cx="4546121" cy="195819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79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Содержание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1725" y="3778124"/>
            <a:ext cx="2160000" cy="504000"/>
          </a:xfrm>
        </p:spPr>
        <p:txBody>
          <a:bodyPr rtlCol="0"/>
          <a:lstStyle/>
          <a:p>
            <a:pPr rtl="0"/>
            <a:r>
              <a:rPr lang="ru-RU" dirty="0"/>
              <a:t>Концепция игры</a:t>
            </a:r>
          </a:p>
        </p:txBody>
      </p:sp>
      <p:cxnSp>
        <p:nvCxnSpPr>
          <p:cNvPr id="75" name="Прямая соединительная линия 74" descr="Первый разделитель на слайде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19826" y="3811610"/>
            <a:ext cx="2160587" cy="504000"/>
          </a:xfrm>
        </p:spPr>
        <p:txBody>
          <a:bodyPr rtlCol="0"/>
          <a:lstStyle/>
          <a:p>
            <a:pPr rtl="0"/>
            <a:r>
              <a:rPr lang="ru-RU" dirty="0"/>
              <a:t>Реализация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5637" y="3851406"/>
            <a:ext cx="2160588" cy="504000"/>
          </a:xfrm>
        </p:spPr>
        <p:txBody>
          <a:bodyPr rtlCol="0"/>
          <a:lstStyle/>
          <a:p>
            <a:pPr rtl="0"/>
            <a:r>
              <a:rPr lang="ru-RU" dirty="0"/>
              <a:t>Команда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09481" y="3851406"/>
            <a:ext cx="2160588" cy="504000"/>
          </a:xfrm>
        </p:spPr>
        <p:txBody>
          <a:bodyPr rtlCol="0"/>
          <a:lstStyle/>
          <a:p>
            <a:pPr rtl="0"/>
            <a:r>
              <a:rPr lang="ru-RU" dirty="0"/>
              <a:t>Итоги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1</a:t>
            </a:r>
          </a:p>
        </p:txBody>
      </p:sp>
      <p:sp>
        <p:nvSpPr>
          <p:cNvPr id="35" name="Текст 9">
            <a:extLst>
              <a:ext uri="{FF2B5EF4-FFF2-40B4-BE49-F238E27FC236}">
                <a16:creationId xmlns:a16="http://schemas.microsoft.com/office/drawing/2014/main" id="{86DEECFC-F812-19A2-18BD-CBBFB704E42E}"/>
              </a:ext>
            </a:extLst>
          </p:cNvPr>
          <p:cNvSpPr txBox="1">
            <a:spLocks/>
          </p:cNvSpPr>
          <p:nvPr/>
        </p:nvSpPr>
        <p:spPr>
          <a:xfrm>
            <a:off x="2735187" y="3808304"/>
            <a:ext cx="2160588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Применённые технологии</a:t>
            </a:r>
          </a:p>
        </p:txBody>
      </p:sp>
      <p:pic>
        <p:nvPicPr>
          <p:cNvPr id="39" name="Рисунок 38" descr="Шестеренки">
            <a:extLst>
              <a:ext uri="{FF2B5EF4-FFF2-40B4-BE49-F238E27FC236}">
                <a16:creationId xmlns:a16="http://schemas.microsoft.com/office/drawing/2014/main" id="{B6F450B1-91F2-252C-01A0-278B991D3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3797" y="2363758"/>
            <a:ext cx="764544" cy="764544"/>
          </a:xfrm>
          <a:prstGeom prst="rect">
            <a:avLst/>
          </a:prstGeom>
        </p:spPr>
      </p:pic>
      <p:pic>
        <p:nvPicPr>
          <p:cNvPr id="41" name="Рисунок 40" descr="Лампочка">
            <a:extLst>
              <a:ext uri="{FF2B5EF4-FFF2-40B4-BE49-F238E27FC236}">
                <a16:creationId xmlns:a16="http://schemas.microsoft.com/office/drawing/2014/main" id="{911851E9-7EC2-44AE-A6F2-CE61C8802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589" y="2413822"/>
            <a:ext cx="814272" cy="814272"/>
          </a:xfrm>
          <a:prstGeom prst="rect">
            <a:avLst/>
          </a:prstGeom>
        </p:spPr>
      </p:pic>
      <p:sp>
        <p:nvSpPr>
          <p:cNvPr id="36" name="Рисунок 164" descr="Завод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SpPr/>
          <p:nvPr/>
        </p:nvSpPr>
        <p:spPr>
          <a:xfrm>
            <a:off x="5793515" y="2483537"/>
            <a:ext cx="604969" cy="604969"/>
          </a:xfrm>
          <a:custGeom>
            <a:avLst/>
            <a:gdLst>
              <a:gd name="connsiteX0" fmla="*/ 533797 w 604969"/>
              <a:gd name="connsiteY0" fmla="*/ 542694 h 604969"/>
              <a:gd name="connsiteX1" fmla="*/ 427038 w 604969"/>
              <a:gd name="connsiteY1" fmla="*/ 542694 h 604969"/>
              <a:gd name="connsiteX2" fmla="*/ 427038 w 604969"/>
              <a:gd name="connsiteY2" fmla="*/ 462624 h 604969"/>
              <a:gd name="connsiteX3" fmla="*/ 533797 w 604969"/>
              <a:gd name="connsiteY3" fmla="*/ 462624 h 604969"/>
              <a:gd name="connsiteX4" fmla="*/ 533797 w 604969"/>
              <a:gd name="connsiteY4" fmla="*/ 542694 h 604969"/>
              <a:gd name="connsiteX5" fmla="*/ 355865 w 604969"/>
              <a:gd name="connsiteY5" fmla="*/ 542694 h 604969"/>
              <a:gd name="connsiteX6" fmla="*/ 249105 w 604969"/>
              <a:gd name="connsiteY6" fmla="*/ 542694 h 604969"/>
              <a:gd name="connsiteX7" fmla="*/ 249105 w 604969"/>
              <a:gd name="connsiteY7" fmla="*/ 462624 h 604969"/>
              <a:gd name="connsiteX8" fmla="*/ 355865 w 604969"/>
              <a:gd name="connsiteY8" fmla="*/ 462624 h 604969"/>
              <a:gd name="connsiteX9" fmla="*/ 355865 w 604969"/>
              <a:gd name="connsiteY9" fmla="*/ 542694 h 604969"/>
              <a:gd name="connsiteX10" fmla="*/ 177932 w 604969"/>
              <a:gd name="connsiteY10" fmla="*/ 542694 h 604969"/>
              <a:gd name="connsiteX11" fmla="*/ 71173 w 604969"/>
              <a:gd name="connsiteY11" fmla="*/ 542694 h 604969"/>
              <a:gd name="connsiteX12" fmla="*/ 71173 w 604969"/>
              <a:gd name="connsiteY12" fmla="*/ 462624 h 604969"/>
              <a:gd name="connsiteX13" fmla="*/ 177932 w 604969"/>
              <a:gd name="connsiteY13" fmla="*/ 462624 h 604969"/>
              <a:gd name="connsiteX14" fmla="*/ 177932 w 604969"/>
              <a:gd name="connsiteY14" fmla="*/ 542694 h 604969"/>
              <a:gd name="connsiteX15" fmla="*/ 364761 w 604969"/>
              <a:gd name="connsiteY15" fmla="*/ 364761 h 604969"/>
              <a:gd name="connsiteX16" fmla="*/ 364761 w 604969"/>
              <a:gd name="connsiteY16" fmla="*/ 240209 h 604969"/>
              <a:gd name="connsiteX17" fmla="*/ 124553 w 604969"/>
              <a:gd name="connsiteY17" fmla="*/ 364761 h 604969"/>
              <a:gd name="connsiteX18" fmla="*/ 97863 w 604969"/>
              <a:gd name="connsiteY18" fmla="*/ 0 h 604969"/>
              <a:gd name="connsiteX19" fmla="*/ 26690 w 604969"/>
              <a:gd name="connsiteY19" fmla="*/ 0 h 604969"/>
              <a:gd name="connsiteX20" fmla="*/ 0 w 604969"/>
              <a:gd name="connsiteY20" fmla="*/ 364761 h 604969"/>
              <a:gd name="connsiteX21" fmla="*/ 0 w 604969"/>
              <a:gd name="connsiteY21" fmla="*/ 604970 h 604969"/>
              <a:gd name="connsiteX22" fmla="*/ 604970 w 604969"/>
              <a:gd name="connsiteY22" fmla="*/ 604970 h 604969"/>
              <a:gd name="connsiteX23" fmla="*/ 604970 w 604969"/>
              <a:gd name="connsiteY23" fmla="*/ 364761 h 604969"/>
              <a:gd name="connsiteX24" fmla="*/ 604970 w 604969"/>
              <a:gd name="connsiteY24" fmla="*/ 240209 h 604969"/>
              <a:gd name="connsiteX25" fmla="*/ 364761 w 604969"/>
              <a:gd name="connsiteY25" fmla="*/ 364761 h 60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4969" h="604969">
                <a:moveTo>
                  <a:pt x="533797" y="542694"/>
                </a:moveTo>
                <a:lnTo>
                  <a:pt x="427038" y="542694"/>
                </a:lnTo>
                <a:lnTo>
                  <a:pt x="427038" y="462624"/>
                </a:lnTo>
                <a:lnTo>
                  <a:pt x="533797" y="462624"/>
                </a:lnTo>
                <a:lnTo>
                  <a:pt x="533797" y="542694"/>
                </a:lnTo>
                <a:close/>
                <a:moveTo>
                  <a:pt x="355865" y="542694"/>
                </a:moveTo>
                <a:lnTo>
                  <a:pt x="249105" y="542694"/>
                </a:lnTo>
                <a:lnTo>
                  <a:pt x="249105" y="462624"/>
                </a:lnTo>
                <a:lnTo>
                  <a:pt x="355865" y="462624"/>
                </a:lnTo>
                <a:lnTo>
                  <a:pt x="355865" y="542694"/>
                </a:lnTo>
                <a:close/>
                <a:moveTo>
                  <a:pt x="177932" y="542694"/>
                </a:moveTo>
                <a:lnTo>
                  <a:pt x="71173" y="542694"/>
                </a:lnTo>
                <a:lnTo>
                  <a:pt x="71173" y="462624"/>
                </a:lnTo>
                <a:lnTo>
                  <a:pt x="177932" y="462624"/>
                </a:lnTo>
                <a:lnTo>
                  <a:pt x="177932" y="542694"/>
                </a:lnTo>
                <a:close/>
                <a:moveTo>
                  <a:pt x="364761" y="364761"/>
                </a:moveTo>
                <a:lnTo>
                  <a:pt x="364761" y="240209"/>
                </a:lnTo>
                <a:lnTo>
                  <a:pt x="124553" y="364761"/>
                </a:lnTo>
                <a:lnTo>
                  <a:pt x="97863" y="0"/>
                </a:lnTo>
                <a:lnTo>
                  <a:pt x="26690" y="0"/>
                </a:lnTo>
                <a:lnTo>
                  <a:pt x="0" y="364761"/>
                </a:lnTo>
                <a:lnTo>
                  <a:pt x="0" y="604970"/>
                </a:lnTo>
                <a:lnTo>
                  <a:pt x="604970" y="604970"/>
                </a:lnTo>
                <a:lnTo>
                  <a:pt x="604970" y="364761"/>
                </a:lnTo>
                <a:lnTo>
                  <a:pt x="604970" y="240209"/>
                </a:lnTo>
                <a:lnTo>
                  <a:pt x="364761" y="364761"/>
                </a:lnTo>
                <a:close/>
              </a:path>
            </a:pathLst>
          </a:custGeom>
          <a:solidFill>
            <a:schemeClr val="tx1"/>
          </a:solidFill>
          <a:ln w="883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43" name="Рисунок 42" descr="Вопросы">
            <a:extLst>
              <a:ext uri="{FF2B5EF4-FFF2-40B4-BE49-F238E27FC236}">
                <a16:creationId xmlns:a16="http://schemas.microsoft.com/office/drawing/2014/main" id="{D1D92661-6C63-F2D7-6012-50496F329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2575" y="2363758"/>
            <a:ext cx="914400" cy="914400"/>
          </a:xfrm>
          <a:prstGeom prst="rect">
            <a:avLst/>
          </a:prstGeom>
        </p:spPr>
      </p:pic>
      <p:pic>
        <p:nvPicPr>
          <p:cNvPr id="45" name="Рисунок 44" descr="Рукопожатие">
            <a:extLst>
              <a:ext uri="{FF2B5EF4-FFF2-40B4-BE49-F238E27FC236}">
                <a16:creationId xmlns:a16="http://schemas.microsoft.com/office/drawing/2014/main" id="{746639C8-A93C-9FAF-0165-D8A43A5708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8223" y="2438686"/>
            <a:ext cx="914400" cy="914400"/>
          </a:xfrm>
          <a:prstGeom prst="rect">
            <a:avLst/>
          </a:prstGeom>
        </p:spPr>
      </p:pic>
      <p:sp>
        <p:nvSpPr>
          <p:cNvPr id="47" name="Прямоугольный треугольник 46">
            <a:extLst>
              <a:ext uri="{FF2B5EF4-FFF2-40B4-BE49-F238E27FC236}">
                <a16:creationId xmlns:a16="http://schemas.microsoft.com/office/drawing/2014/main" id="{C0D3CB6D-AFC6-4ECF-429E-F184ED2AEFE6}"/>
              </a:ext>
            </a:extLst>
          </p:cNvPr>
          <p:cNvSpPr/>
          <p:nvPr/>
        </p:nvSpPr>
        <p:spPr>
          <a:xfrm>
            <a:off x="0" y="4862334"/>
            <a:ext cx="4718648" cy="199566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ый треугольник 47">
            <a:extLst>
              <a:ext uri="{FF2B5EF4-FFF2-40B4-BE49-F238E27FC236}">
                <a16:creationId xmlns:a16="http://schemas.microsoft.com/office/drawing/2014/main" id="{E8BBB2C9-16DA-5A39-ACAD-EB64BE041B7E}"/>
              </a:ext>
            </a:extLst>
          </p:cNvPr>
          <p:cNvSpPr/>
          <p:nvPr/>
        </p:nvSpPr>
        <p:spPr>
          <a:xfrm rot="10800000">
            <a:off x="7473352" y="0"/>
            <a:ext cx="4718648" cy="199566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16600" dirty="0"/>
              <a:t>Итоги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84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341BC-07B5-5C85-DCE3-946C55EFCA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Возможности для развития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925B8B-892C-3B9F-CB45-BE2BD5636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Как можно доработать игру?</a:t>
            </a:r>
          </a:p>
          <a:p>
            <a:r>
              <a:rPr lang="ru-RU" dirty="0"/>
              <a:t>Что можно было сделать лучше?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6FE08A-C953-A6E7-51C1-45E408E246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21</a:t>
            </a:fld>
            <a:endParaRPr lang="ru-RU" noProof="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78EC88C-F15A-E922-6BA6-8EF1BB2EB7C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Доработки</a:t>
            </a:r>
            <a:r>
              <a:rPr lang="en-US" dirty="0"/>
              <a:t>:</a:t>
            </a:r>
          </a:p>
          <a:p>
            <a:r>
              <a:rPr lang="ru-RU" dirty="0"/>
              <a:t>Более интересный </a:t>
            </a:r>
            <a:r>
              <a:rPr lang="en-US" dirty="0"/>
              <a:t>GUI </a:t>
            </a:r>
            <a:endParaRPr lang="ru-RU" dirty="0"/>
          </a:p>
          <a:p>
            <a:r>
              <a:rPr lang="ru-RU" dirty="0"/>
              <a:t>Больше бонусов в магазине</a:t>
            </a:r>
          </a:p>
          <a:p>
            <a:pPr marL="0" indent="0">
              <a:buNone/>
            </a:pPr>
            <a:r>
              <a:rPr lang="ru-RU" dirty="0"/>
              <a:t>Что можно было сделать лучше?</a:t>
            </a:r>
          </a:p>
          <a:p>
            <a:r>
              <a:rPr lang="ru-RU" dirty="0"/>
              <a:t>Более доступную систему классов</a:t>
            </a:r>
          </a:p>
          <a:p>
            <a:r>
              <a:rPr lang="ru-RU" dirty="0"/>
              <a:t>Больше баланса в игре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 descr="Программирование фон - 57 фото">
            <a:extLst>
              <a:ext uri="{FF2B5EF4-FFF2-40B4-BE49-F238E27FC236}">
                <a16:creationId xmlns:a16="http://schemas.microsoft.com/office/drawing/2014/main" id="{915DF11D-37EC-BBBB-1016-B555F6FC8C0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4" b="101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38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Листья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ct val="70000"/>
              </a:lnSpc>
            </a:pPr>
            <a:r>
              <a:rPr lang="en-US" sz="5500" dirty="0"/>
              <a:t>Mutual Meter</a:t>
            </a:r>
            <a:br>
              <a:rPr lang="en-US" sz="5500" dirty="0"/>
            </a:br>
            <a:r>
              <a:rPr lang="en-US" sz="5500" dirty="0"/>
              <a:t>Project 2023 </a:t>
            </a:r>
            <a:endParaRPr lang="ru-RU" sz="5500" dirty="0"/>
          </a:p>
        </p:txBody>
      </p:sp>
      <p:cxnSp>
        <p:nvCxnSpPr>
          <p:cNvPr id="5" name="Прямая соединительная линия 4" descr="Разделитель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ru-RU" dirty="0"/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9AAB34-666A-90AE-1807-C8D36744C23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3404" b="3404"/>
          <a:stretch>
            <a:fillRect/>
          </a:stretch>
        </p:blipFill>
        <p:spPr>
          <a:xfrm>
            <a:off x="7690856" y="2689856"/>
            <a:ext cx="2092791" cy="1097047"/>
          </a:xfr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B80772D-5F16-C127-AC86-CC02E45CADF2}"/>
              </a:ext>
            </a:extLst>
          </p:cNvPr>
          <p:cNvSpPr/>
          <p:nvPr/>
        </p:nvSpPr>
        <p:spPr>
          <a:xfrm>
            <a:off x="2494608" y="3687116"/>
            <a:ext cx="5282505" cy="1846981"/>
          </a:xfrm>
          <a:prstGeom prst="rect">
            <a:avLst/>
          </a:prstGeom>
          <a:solidFill>
            <a:srgbClr val="000000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Semen </a:t>
            </a:r>
            <a:r>
              <a:rPr lang="en-US" dirty="0" err="1"/>
              <a:t>Karpin</a:t>
            </a:r>
            <a:r>
              <a:rPr lang="en-US" dirty="0"/>
              <a:t>: {</a:t>
            </a:r>
            <a:r>
              <a:rPr lang="en-US" dirty="0" err="1"/>
              <a:t>github</a:t>
            </a:r>
            <a:r>
              <a:rPr lang="en-US" dirty="0"/>
              <a:t>: SUPER-PAU}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Lukiyanov</a:t>
            </a:r>
            <a:r>
              <a:rPr lang="en-US" dirty="0"/>
              <a:t> Dmitriy: {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/>
              <a:t>niotu</a:t>
            </a:r>
            <a:r>
              <a:rPr lang="en-US" dirty="0"/>
              <a:t>, telegram: @hntlvr}</a:t>
            </a:r>
          </a:p>
        </p:txBody>
      </p:sp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36000">
              <a:schemeClr val="tx2">
                <a:alpha val="53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7200" dirty="0"/>
              <a:t>Концепция игры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67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E83FD0-892E-2575-7424-0BEF46483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54" b="7577"/>
          <a:stretch/>
        </p:blipFill>
        <p:spPr>
          <a:xfrm>
            <a:off x="84000" y="682936"/>
            <a:ext cx="6012000" cy="60904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1"/>
            <a:ext cx="6012000" cy="4927600"/>
          </a:xfrm>
          <a:solidFill>
            <a:srgbClr val="000000">
              <a:alpha val="32157"/>
            </a:srgbClr>
          </a:solidFill>
        </p:spPr>
        <p:txBody>
          <a:bodyPr rtlCol="0"/>
          <a:lstStyle/>
          <a:p>
            <a:pPr rtl="0"/>
            <a:r>
              <a:rPr lang="ru-RU" dirty="0"/>
              <a:t>_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930400"/>
          </a:xfrm>
          <a:solidFill>
            <a:srgbClr val="262626">
              <a:alpha val="90980"/>
            </a:srgbClr>
          </a:solidFill>
        </p:spPr>
        <p:txBody>
          <a:bodyPr rtlCol="0"/>
          <a:lstStyle/>
          <a:p>
            <a:pPr rtl="0"/>
            <a:r>
              <a:rPr lang="ru-RU" dirty="0"/>
              <a:t>Игра была вдохновлена сюжетом фильма Драйв с Райаном Гослингом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/>
          <a:lstStyle/>
          <a:p>
            <a:pPr marL="0" indent="0" rtl="0">
              <a:lnSpc>
                <a:spcPct val="80000"/>
              </a:lnSpc>
              <a:buNone/>
            </a:pPr>
            <a:r>
              <a:rPr lang="en-US" sz="4400" dirty="0"/>
              <a:t>Mutual Meter </a:t>
            </a:r>
            <a:r>
              <a:rPr lang="ru-RU" sz="4400" dirty="0"/>
              <a:t>это про реакцию!</a:t>
            </a:r>
          </a:p>
          <a:p>
            <a:pPr marL="0" indent="0" rtl="0">
              <a:buNone/>
            </a:pPr>
            <a:r>
              <a:rPr lang="ru-RU" dirty="0"/>
              <a:t>Игра представляет из себя гонки, где нужно уклоняться от препятствий на дороге. У игрока есть определенное количество здоровья, которое убывает при столкновении.</a:t>
            </a:r>
          </a:p>
        </p:txBody>
      </p:sp>
      <p:grpSp>
        <p:nvGrpSpPr>
          <p:cNvPr id="46" name="Группа 45" title="группа треугольников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  <a:solidFill>
            <a:srgbClr val="0070C0"/>
          </a:solidFill>
        </p:grpSpPr>
        <p:sp>
          <p:nvSpPr>
            <p:cNvPr id="16" name="Полилиния: Фигура 15" title="треугольники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7" name="Полилиния: Фигура 16" title="треугольники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8" name="Полилиния: Фигура 17" title="треугольники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9" name="Полилиния: Фигура 18" title="треугольники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0" name="Полилиния: Фигура 19" title="треугольники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1" name="Полилиния: Фигура 20" title="треугольники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2" name="Полилиния: Фигура 21" title="треугольники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3" name="Полилиния: Фигура 22" title="треугольники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4" name="Полилиния: Фигура 23" title="треугольники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5" name="Полилиния: Фигура 24" title="треугольники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6" name="Полилиния: Фигура 25" title="треугольники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7" name="Полилиния: Фигура 26" title="треугольники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8" name="Полилиния: Фигура 27" title="треугольники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9" name="Полилиния: Фигура 28" title="треугольники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D16DD-B080-33F2-FD81-9907A237AD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539" b="539"/>
          <a:stretch/>
        </p:blipFill>
        <p:spPr/>
      </p:pic>
    </p:spTree>
    <p:extLst>
      <p:ext uri="{BB962C8B-B14F-4D97-AF65-F5344CB8AC3E}">
        <p14:creationId xmlns:p14="http://schemas.microsoft.com/office/powerpoint/2010/main" val="65444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49EF98-383B-C99A-7BA4-7F2620B9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"/>
            <a:ext cx="12192000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15F05E-19D3-F7AE-C907-EC92C2C4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"/>
            <a:ext cx="12192000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0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tual Meter 2023-01-20 11-24-11">
            <a:hlinkClick r:id="" action="ppaction://media"/>
            <a:extLst>
              <a:ext uri="{FF2B5EF4-FFF2-40B4-BE49-F238E27FC236}">
                <a16:creationId xmlns:a16="http://schemas.microsoft.com/office/drawing/2014/main" id="{058AC658-0B26-C029-D59C-ED6160908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0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7200" dirty="0"/>
              <a:t>Примененные технологии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631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573_TF16411174.potx" id="{B9D1EFAA-1B8A-435B-B40B-36E03B99D842}" vid="{BF204853-A097-4AAF-B811-234D352F67A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</Template>
  <TotalTime>180</TotalTime>
  <Words>383</Words>
  <Application>Microsoft Office PowerPoint</Application>
  <PresentationFormat>Широкоэкранный</PresentationFormat>
  <Paragraphs>106</Paragraphs>
  <Slides>22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Rockwell</vt:lpstr>
      <vt:lpstr>Times New Roman</vt:lpstr>
      <vt:lpstr>Тема Office</vt:lpstr>
      <vt:lpstr>Mutual Meter</vt:lpstr>
      <vt:lpstr>Содержание</vt:lpstr>
      <vt:lpstr>Концепция игры</vt:lpstr>
      <vt:lpstr>_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Примененные технологии</vt:lpstr>
      <vt:lpstr>Технологии</vt:lpstr>
      <vt:lpstr>Python</vt:lpstr>
      <vt:lpstr>Github</vt:lpstr>
      <vt:lpstr>Pygame</vt:lpstr>
      <vt:lpstr>Реализация</vt:lpstr>
      <vt:lpstr>Временная шкала</vt:lpstr>
      <vt:lpstr>Про систему классов</vt:lpstr>
      <vt:lpstr>Про Github</vt:lpstr>
      <vt:lpstr>Команда</vt:lpstr>
      <vt:lpstr>Команда</vt:lpstr>
      <vt:lpstr>Итоги</vt:lpstr>
      <vt:lpstr>Возможности для развития</vt:lpstr>
      <vt:lpstr>Mutual Meter Project 2023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Mutual Meter</dc:title>
  <dc:creator>Дмитрий .</dc:creator>
  <cp:lastModifiedBy>Дмитрий .</cp:lastModifiedBy>
  <cp:revision>3</cp:revision>
  <dcterms:created xsi:type="dcterms:W3CDTF">2023-01-18T12:04:49Z</dcterms:created>
  <dcterms:modified xsi:type="dcterms:W3CDTF">2023-01-20T08:25:08Z</dcterms:modified>
</cp:coreProperties>
</file>